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5" r:id="rId2"/>
    <p:sldId id="344" r:id="rId3"/>
    <p:sldId id="345" r:id="rId4"/>
    <p:sldId id="343" r:id="rId5"/>
    <p:sldId id="342" r:id="rId6"/>
    <p:sldId id="341" r:id="rId7"/>
    <p:sldId id="311" r:id="rId8"/>
  </p:sldIdLst>
  <p:sldSz cx="9144000" cy="6858000" type="screen4x3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3FAFF"/>
    <a:srgbClr val="FFFF99"/>
    <a:srgbClr val="CCFFFF"/>
    <a:srgbClr val="E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Styl pośredni 1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24" autoAdjust="0"/>
  </p:normalViewPr>
  <p:slideViewPr>
    <p:cSldViewPr>
      <p:cViewPr varScale="1">
        <p:scale>
          <a:sx n="45" d="100"/>
          <a:sy n="45" d="100"/>
        </p:scale>
        <p:origin x="103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Podsumowanie%20%20egzam.%20-%20liczba%20uczni&#243;w%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Podsumowanie%20%20egzam.%20-%20liczba%20uczni&#243;w%20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Arkusz2!$D$3</c:f>
              <c:strCache>
                <c:ptCount val="1"/>
                <c:pt idx="0">
                  <c:v>Warszawa</c:v>
                </c:pt>
              </c:strCache>
            </c:strRef>
          </c:tx>
          <c:spPr>
            <a:solidFill>
              <a:srgbClr val="0000CC"/>
            </a:solidFill>
            <a:ln>
              <a:solidFill>
                <a:srgbClr val="0000CC"/>
              </a:solidFill>
            </a:ln>
          </c:spPr>
          <c:invertIfNegative val="0"/>
          <c:cat>
            <c:strRef>
              <c:f>Arkusz2!$C$4:$C$6</c:f>
              <c:strCache>
                <c:ptCount val="3"/>
                <c:pt idx="0">
                  <c:v>Język polski</c:v>
                </c:pt>
                <c:pt idx="1">
                  <c:v>Matematyka</c:v>
                </c:pt>
                <c:pt idx="2">
                  <c:v>Język angielski</c:v>
                </c:pt>
              </c:strCache>
            </c:strRef>
          </c:cat>
          <c:val>
            <c:numRef>
              <c:f>Arkusz2!$D$4:$D$6</c:f>
              <c:numCache>
                <c:formatCode>General</c:formatCode>
                <c:ptCount val="3"/>
                <c:pt idx="0">
                  <c:v>57</c:v>
                </c:pt>
                <c:pt idx="1">
                  <c:v>48</c:v>
                </c:pt>
                <c:pt idx="2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BF-4F47-B901-BCCAB9346637}"/>
            </c:ext>
          </c:extLst>
        </c:ser>
        <c:ser>
          <c:idx val="1"/>
          <c:order val="1"/>
          <c:tx>
            <c:strRef>
              <c:f>Arkusz2!$E$3</c:f>
              <c:strCache>
                <c:ptCount val="1"/>
                <c:pt idx="0">
                  <c:v>Mazowieckie 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cat>
            <c:strRef>
              <c:f>Arkusz2!$C$4:$C$6</c:f>
              <c:strCache>
                <c:ptCount val="3"/>
                <c:pt idx="0">
                  <c:v>Język polski</c:v>
                </c:pt>
                <c:pt idx="1">
                  <c:v>Matematyka</c:v>
                </c:pt>
                <c:pt idx="2">
                  <c:v>Język angielski</c:v>
                </c:pt>
              </c:strCache>
            </c:strRef>
          </c:cat>
          <c:val>
            <c:numRef>
              <c:f>Arkusz2!$E$4:$E$6</c:f>
              <c:numCache>
                <c:formatCode>General</c:formatCode>
                <c:ptCount val="3"/>
                <c:pt idx="0">
                  <c:v>53</c:v>
                </c:pt>
                <c:pt idx="1">
                  <c:v>45</c:v>
                </c:pt>
                <c:pt idx="2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9BF-4F47-B901-BCCAB9346637}"/>
            </c:ext>
          </c:extLst>
        </c:ser>
        <c:ser>
          <c:idx val="2"/>
          <c:order val="2"/>
          <c:tx>
            <c:strRef>
              <c:f>Arkusz2!$F$3</c:f>
              <c:strCache>
                <c:ptCount val="1"/>
                <c:pt idx="0">
                  <c:v>Polska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cat>
            <c:strRef>
              <c:f>Arkusz2!$C$4:$C$6</c:f>
              <c:strCache>
                <c:ptCount val="3"/>
                <c:pt idx="0">
                  <c:v>Język polski</c:v>
                </c:pt>
                <c:pt idx="1">
                  <c:v>Matematyka</c:v>
                </c:pt>
                <c:pt idx="2">
                  <c:v>Język angielski</c:v>
                </c:pt>
              </c:strCache>
            </c:strRef>
          </c:cat>
          <c:val>
            <c:numRef>
              <c:f>Arkusz2!$F$4:$F$6</c:f>
              <c:numCache>
                <c:formatCode>General</c:formatCode>
                <c:ptCount val="3"/>
                <c:pt idx="0">
                  <c:v>51</c:v>
                </c:pt>
                <c:pt idx="1">
                  <c:v>45</c:v>
                </c:pt>
                <c:pt idx="2">
                  <c:v>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9BF-4F47-B901-BCCAB9346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327824"/>
        <c:axId val="193329000"/>
        <c:axId val="0"/>
      </c:bar3DChart>
      <c:catAx>
        <c:axId val="193327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193329000"/>
        <c:crosses val="autoZero"/>
        <c:auto val="1"/>
        <c:lblAlgn val="ctr"/>
        <c:lblOffset val="100"/>
        <c:noMultiLvlLbl val="0"/>
      </c:catAx>
      <c:valAx>
        <c:axId val="193329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1933278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800" b="1"/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1800" b="1"/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1800" b="1"/>
            </a:pPr>
            <a:endParaRPr lang="pl-PL"/>
          </a:p>
        </c:txPr>
      </c:legendEntry>
      <c:layout>
        <c:manualLayout>
          <c:xMode val="edge"/>
          <c:yMode val="edge"/>
          <c:x val="0.73727073803393839"/>
          <c:y val="0.14074448077197776"/>
          <c:w val="0.26272926196606178"/>
          <c:h val="0.30753680720657856"/>
        </c:manualLayout>
      </c:layout>
      <c:overlay val="0"/>
      <c:txPr>
        <a:bodyPr/>
        <a:lstStyle/>
        <a:p>
          <a:pPr>
            <a:defRPr sz="18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Arkusz3!$D$2</c:f>
              <c:strCache>
                <c:ptCount val="1"/>
                <c:pt idx="0">
                  <c:v>Warszawa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cat>
            <c:strRef>
              <c:f>Arkusz3!$C$3:$C$12</c:f>
              <c:strCache>
                <c:ptCount val="10"/>
                <c:pt idx="0">
                  <c:v>Język polski</c:v>
                </c:pt>
                <c:pt idx="1">
                  <c:v>Matematyka</c:v>
                </c:pt>
                <c:pt idx="2">
                  <c:v>Język angielski</c:v>
                </c:pt>
                <c:pt idx="3">
                  <c:v>Historia</c:v>
                </c:pt>
                <c:pt idx="4">
                  <c:v>Informatyka</c:v>
                </c:pt>
                <c:pt idx="5">
                  <c:v>Biologia</c:v>
                </c:pt>
                <c:pt idx="6">
                  <c:v>Chemia </c:v>
                </c:pt>
                <c:pt idx="7">
                  <c:v>Fizyka</c:v>
                </c:pt>
                <c:pt idx="8">
                  <c:v>Geografia </c:v>
                </c:pt>
                <c:pt idx="9">
                  <c:v>WOS</c:v>
                </c:pt>
              </c:strCache>
            </c:strRef>
          </c:cat>
          <c:val>
            <c:numRef>
              <c:f>Arkusz3!$D$3:$D$12</c:f>
              <c:numCache>
                <c:formatCode>General</c:formatCode>
                <c:ptCount val="10"/>
                <c:pt idx="0">
                  <c:v>49</c:v>
                </c:pt>
                <c:pt idx="1">
                  <c:v>22</c:v>
                </c:pt>
                <c:pt idx="2">
                  <c:v>52</c:v>
                </c:pt>
                <c:pt idx="3">
                  <c:v>24</c:v>
                </c:pt>
                <c:pt idx="4">
                  <c:v>24</c:v>
                </c:pt>
                <c:pt idx="5">
                  <c:v>18</c:v>
                </c:pt>
                <c:pt idx="6">
                  <c:v>20</c:v>
                </c:pt>
                <c:pt idx="7">
                  <c:v>35</c:v>
                </c:pt>
                <c:pt idx="8">
                  <c:v>24</c:v>
                </c:pt>
                <c:pt idx="9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DF-4480-A22B-B077B7CB4BC4}"/>
            </c:ext>
          </c:extLst>
        </c:ser>
        <c:ser>
          <c:idx val="1"/>
          <c:order val="1"/>
          <c:tx>
            <c:strRef>
              <c:f>Arkusz3!$E$2</c:f>
              <c:strCache>
                <c:ptCount val="1"/>
                <c:pt idx="0">
                  <c:v>Mazowieckie 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cat>
            <c:strRef>
              <c:f>Arkusz3!$C$3:$C$12</c:f>
              <c:strCache>
                <c:ptCount val="10"/>
                <c:pt idx="0">
                  <c:v>Język polski</c:v>
                </c:pt>
                <c:pt idx="1">
                  <c:v>Matematyka</c:v>
                </c:pt>
                <c:pt idx="2">
                  <c:v>Język angielski</c:v>
                </c:pt>
                <c:pt idx="3">
                  <c:v>Historia</c:v>
                </c:pt>
                <c:pt idx="4">
                  <c:v>Informatyka</c:v>
                </c:pt>
                <c:pt idx="5">
                  <c:v>Biologia</c:v>
                </c:pt>
                <c:pt idx="6">
                  <c:v>Chemia </c:v>
                </c:pt>
                <c:pt idx="7">
                  <c:v>Fizyka</c:v>
                </c:pt>
                <c:pt idx="8">
                  <c:v>Geografia </c:v>
                </c:pt>
                <c:pt idx="9">
                  <c:v>WOS</c:v>
                </c:pt>
              </c:strCache>
            </c:strRef>
          </c:cat>
          <c:val>
            <c:numRef>
              <c:f>Arkusz3!$E$3:$E$12</c:f>
              <c:numCache>
                <c:formatCode>General</c:formatCode>
                <c:ptCount val="10"/>
                <c:pt idx="0">
                  <c:v>40</c:v>
                </c:pt>
                <c:pt idx="1">
                  <c:v>16</c:v>
                </c:pt>
                <c:pt idx="2">
                  <c:v>45</c:v>
                </c:pt>
                <c:pt idx="3">
                  <c:v>20</c:v>
                </c:pt>
                <c:pt idx="4">
                  <c:v>21</c:v>
                </c:pt>
                <c:pt idx="5">
                  <c:v>16</c:v>
                </c:pt>
                <c:pt idx="6">
                  <c:v>13</c:v>
                </c:pt>
                <c:pt idx="7">
                  <c:v>28</c:v>
                </c:pt>
                <c:pt idx="8">
                  <c:v>22</c:v>
                </c:pt>
                <c:pt idx="9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DF-4480-A22B-B077B7CB4BC4}"/>
            </c:ext>
          </c:extLst>
        </c:ser>
        <c:ser>
          <c:idx val="2"/>
          <c:order val="2"/>
          <c:tx>
            <c:strRef>
              <c:f>Arkusz3!$F$2</c:f>
              <c:strCache>
                <c:ptCount val="1"/>
                <c:pt idx="0">
                  <c:v>Polska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cat>
            <c:strRef>
              <c:f>Arkusz3!$C$3:$C$12</c:f>
              <c:strCache>
                <c:ptCount val="10"/>
                <c:pt idx="0">
                  <c:v>Język polski</c:v>
                </c:pt>
                <c:pt idx="1">
                  <c:v>Matematyka</c:v>
                </c:pt>
                <c:pt idx="2">
                  <c:v>Język angielski</c:v>
                </c:pt>
                <c:pt idx="3">
                  <c:v>Historia</c:v>
                </c:pt>
                <c:pt idx="4">
                  <c:v>Informatyka</c:v>
                </c:pt>
                <c:pt idx="5">
                  <c:v>Biologia</c:v>
                </c:pt>
                <c:pt idx="6">
                  <c:v>Chemia </c:v>
                </c:pt>
                <c:pt idx="7">
                  <c:v>Fizyka</c:v>
                </c:pt>
                <c:pt idx="8">
                  <c:v>Geografia </c:v>
                </c:pt>
                <c:pt idx="9">
                  <c:v>WOS</c:v>
                </c:pt>
              </c:strCache>
            </c:strRef>
          </c:cat>
          <c:val>
            <c:numRef>
              <c:f>Arkusz3!$F$3:$F$12</c:f>
              <c:numCache>
                <c:formatCode>General</c:formatCode>
                <c:ptCount val="10"/>
                <c:pt idx="0">
                  <c:v>36</c:v>
                </c:pt>
                <c:pt idx="1">
                  <c:v>17</c:v>
                </c:pt>
                <c:pt idx="2">
                  <c:v>46</c:v>
                </c:pt>
                <c:pt idx="3">
                  <c:v>20</c:v>
                </c:pt>
                <c:pt idx="4">
                  <c:v>25</c:v>
                </c:pt>
                <c:pt idx="5">
                  <c:v>16</c:v>
                </c:pt>
                <c:pt idx="6">
                  <c:v>13</c:v>
                </c:pt>
                <c:pt idx="7">
                  <c:v>25</c:v>
                </c:pt>
                <c:pt idx="8">
                  <c:v>23</c:v>
                </c:pt>
                <c:pt idx="9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DF-4480-A22B-B077B7CB4B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160256"/>
        <c:axId val="194160648"/>
        <c:axId val="0"/>
      </c:bar3DChart>
      <c:catAx>
        <c:axId val="194160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194160648"/>
        <c:crosses val="autoZero"/>
        <c:auto val="1"/>
        <c:lblAlgn val="ctr"/>
        <c:lblOffset val="100"/>
        <c:noMultiLvlLbl val="0"/>
      </c:catAx>
      <c:valAx>
        <c:axId val="194160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1941602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800" b="1"/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1800" b="1"/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1800" b="1"/>
            </a:pPr>
            <a:endParaRPr lang="pl-PL"/>
          </a:p>
        </c:txPr>
      </c:legendEntry>
      <c:layout>
        <c:manualLayout>
          <c:xMode val="edge"/>
          <c:yMode val="edge"/>
          <c:x val="0.79248103180106411"/>
          <c:y val="5.6339820689634168E-2"/>
          <c:w val="0.19383514379628322"/>
          <c:h val="0.28573176039800752"/>
        </c:manualLayout>
      </c:layout>
      <c:overlay val="0"/>
      <c:txPr>
        <a:bodyPr/>
        <a:lstStyle/>
        <a:p>
          <a:pPr>
            <a:defRPr sz="18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Arkusz2!$D$5:$D$11</c:f>
              <c:strCache>
                <c:ptCount val="7"/>
                <c:pt idx="0">
                  <c:v>Politechnika </c:v>
                </c:pt>
                <c:pt idx="1">
                  <c:v>WAT</c:v>
                </c:pt>
                <c:pt idx="2">
                  <c:v>SGGW</c:v>
                </c:pt>
                <c:pt idx="3">
                  <c:v>SGH</c:v>
                </c:pt>
                <c:pt idx="4">
                  <c:v>UW</c:v>
                </c:pt>
                <c:pt idx="5">
                  <c:v>INNE</c:v>
                </c:pt>
                <c:pt idx="6">
                  <c:v>Nie studiujący</c:v>
                </c:pt>
              </c:strCache>
            </c:strRef>
          </c:cat>
          <c:val>
            <c:numRef>
              <c:f>Arkusz2!$E$5:$E$11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1A-4C5B-9CAB-FACF2DAEE2DE}"/>
            </c:ext>
          </c:extLst>
        </c:ser>
        <c:ser>
          <c:idx val="1"/>
          <c:order val="1"/>
          <c:explosion val="5"/>
          <c:dPt>
            <c:idx val="0"/>
            <c:bubble3D val="0"/>
            <c:spPr>
              <a:solidFill>
                <a:srgbClr val="0000CC"/>
              </a:solidFill>
              <a:ln>
                <a:solidFill>
                  <a:srgbClr val="0000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01A-4C5B-9CAB-FACF2DAEE2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rgbClr val="C00000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701A-4C5B-9CAB-FACF2DAEE2D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701A-4C5B-9CAB-FACF2DAEE2DE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701A-4C5B-9CAB-FACF2DAEE2D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accent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701A-4C5B-9CAB-FACF2DAEE2DE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701A-4C5B-9CAB-FACF2DAEE2DE}"/>
              </c:ext>
            </c:extLst>
          </c:dPt>
          <c:dPt>
            <c:idx val="6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701A-4C5B-9CAB-FACF2DAEE2DE}"/>
              </c:ext>
            </c:extLst>
          </c:dPt>
          <c:dLbls>
            <c:dLbl>
              <c:idx val="0"/>
              <c:layout>
                <c:manualLayout>
                  <c:x val="9.2378608923884518E-3"/>
                  <c:y val="4.54848768583521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rgbClr val="0000CC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01A-4C5B-9CAB-FACF2DAEE2DE}"/>
                </c:ext>
                <c:ext xmlns:c15="http://schemas.microsoft.com/office/drawing/2012/chart" uri="{CE6537A1-D6FC-4f65-9D91-7224C49458BB}">
                  <c15:layout>
                    <c:manualLayout>
                      <c:w val="0.27195694409304655"/>
                      <c:h val="0.1242063492063491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2779567443019869E-2"/>
                  <c:y val="2.39972086822480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01A-4C5B-9CAB-FACF2DAEE2D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Arkusz2!$D$5:$D$11</c:f>
              <c:strCache>
                <c:ptCount val="7"/>
                <c:pt idx="0">
                  <c:v>Politechnika </c:v>
                </c:pt>
                <c:pt idx="1">
                  <c:v>WAT</c:v>
                </c:pt>
                <c:pt idx="2">
                  <c:v>SGGW</c:v>
                </c:pt>
                <c:pt idx="3">
                  <c:v>SGH</c:v>
                </c:pt>
                <c:pt idx="4">
                  <c:v>UW</c:v>
                </c:pt>
                <c:pt idx="5">
                  <c:v>INNE</c:v>
                </c:pt>
                <c:pt idx="6">
                  <c:v>Nie studiujący</c:v>
                </c:pt>
              </c:strCache>
            </c:strRef>
          </c:cat>
          <c:val>
            <c:numRef>
              <c:f>Arkusz2!$F$5:$F$11</c:f>
              <c:numCache>
                <c:formatCode>0.0%</c:formatCode>
                <c:ptCount val="7"/>
                <c:pt idx="0">
                  <c:v>0.05</c:v>
                </c:pt>
                <c:pt idx="1">
                  <c:v>3.9000000000000014E-2</c:v>
                </c:pt>
                <c:pt idx="2">
                  <c:v>4.0000000000000022E-2</c:v>
                </c:pt>
                <c:pt idx="3">
                  <c:v>3.0000000000000014E-3</c:v>
                </c:pt>
                <c:pt idx="4">
                  <c:v>3.4000000000000002E-2</c:v>
                </c:pt>
                <c:pt idx="5">
                  <c:v>0.10400000000000002</c:v>
                </c:pt>
                <c:pt idx="6">
                  <c:v>0.73000000000000032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701A-4C5B-9CAB-FACF2DAEE2DE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23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cat>
            <c:strRef>
              <c:f>Arkusz2!$D$28:$D$34</c:f>
              <c:strCache>
                <c:ptCount val="7"/>
                <c:pt idx="0">
                  <c:v>Politechnika </c:v>
                </c:pt>
                <c:pt idx="1">
                  <c:v>WAT  </c:v>
                </c:pt>
                <c:pt idx="2">
                  <c:v>SGGW </c:v>
                </c:pt>
                <c:pt idx="3">
                  <c:v>SGH </c:v>
                </c:pt>
                <c:pt idx="4">
                  <c:v>UW  </c:v>
                </c:pt>
                <c:pt idx="5">
                  <c:v>INNE </c:v>
                </c:pt>
                <c:pt idx="6">
                  <c:v>Nie studiujący </c:v>
                </c:pt>
              </c:strCache>
            </c:strRef>
          </c:cat>
          <c:val>
            <c:numRef>
              <c:f>Arkusz2!$E$28:$E$34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E6E-41B0-B927-B416EBC6EDD2}"/>
            </c:ext>
          </c:extLst>
        </c:ser>
        <c:ser>
          <c:idx val="1"/>
          <c:order val="1"/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E6E-41B0-B927-B416EBC6EDD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E6E-41B0-B927-B416EBC6EDD2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E6E-41B0-B927-B416EBC6E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E6E-41B0-B927-B416EBC6E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5E6E-41B0-B927-B416EBC6E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5E6E-41B0-B927-B416EBC6EDD2}"/>
              </c:ext>
            </c:extLst>
          </c:dPt>
          <c:dPt>
            <c:idx val="6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5E6E-41B0-B927-B416EBC6EDD2}"/>
              </c:ext>
            </c:extLst>
          </c:dPt>
          <c:dLbls>
            <c:dLbl>
              <c:idx val="0"/>
              <c:spPr>
                <a:solidFill>
                  <a:prstClr val="white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666666666666671"/>
                  <c:y val="-2.1218890680033395E-17"/>
                </c:manualLayout>
              </c:layout>
              <c:spPr>
                <a:solidFill>
                  <a:prstClr val="white"/>
                </a:solidFill>
                <a:ln>
                  <a:solidFill>
                    <a:srgbClr val="FFC000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E6E-41B0-B927-B416EBC6EDD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</c:extLst>
            </c:dLbl>
            <c:dLbl>
              <c:idx val="2"/>
              <c:layout>
                <c:manualLayout>
                  <c:x val="0.13611111111111118"/>
                  <c:y val="9.2592592592592293E-3"/>
                </c:manualLayout>
              </c:layout>
              <c:spPr>
                <a:solidFill>
                  <a:prstClr val="white"/>
                </a:solidFill>
                <a:ln>
                  <a:solidFill>
                    <a:srgbClr val="9BBB59">
                      <a:lumMod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E6E-41B0-B927-B416EBC6EDD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</c:extLst>
            </c:dLbl>
            <c:dLbl>
              <c:idx val="3"/>
              <c:layout>
                <c:manualLayout>
                  <c:x val="2.222222222222224E-2"/>
                  <c:y val="1.38888888888889E-2"/>
                </c:manualLayout>
              </c:layout>
              <c:spPr>
                <a:solidFill>
                  <a:prstClr val="white"/>
                </a:solidFill>
                <a:ln>
                  <a:solidFill>
                    <a:srgbClr val="0070C0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E6E-41B0-B927-B416EBC6EDD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</c:extLst>
            </c:dLbl>
            <c:dLbl>
              <c:idx val="4"/>
              <c:layout>
                <c:manualLayout>
                  <c:x val="7.5000000000000011E-2"/>
                  <c:y val="6.0185185185185085E-2"/>
                </c:manualLayout>
              </c:layout>
              <c:spPr>
                <a:solidFill>
                  <a:prstClr val="white"/>
                </a:solidFill>
                <a:ln>
                  <a:solidFill>
                    <a:srgbClr val="1F497D">
                      <a:lumMod val="60000"/>
                      <a:lumOff val="40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E6E-41B0-B927-B416EBC6EDD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</c:extLst>
            </c:dLbl>
            <c:dLbl>
              <c:idx val="5"/>
              <c:spPr>
                <a:solidFill>
                  <a:prstClr val="white"/>
                </a:solidFill>
                <a:ln>
                  <a:solidFill>
                    <a:schemeClr val="accent6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5E6E-41B0-B927-B416EBC6EDD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6"/>
              <c:spPr>
                <a:solidFill>
                  <a:prstClr val="white"/>
                </a:solidFill>
                <a:ln>
                  <a:solidFill>
                    <a:srgbClr val="EEECE1">
                      <a:lumMod val="50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prstClr val="white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Arkusz2!$D$28:$D$34</c:f>
              <c:strCache>
                <c:ptCount val="7"/>
                <c:pt idx="0">
                  <c:v>Politechnika </c:v>
                </c:pt>
                <c:pt idx="1">
                  <c:v>WAT  </c:v>
                </c:pt>
                <c:pt idx="2">
                  <c:v>SGGW </c:v>
                </c:pt>
                <c:pt idx="3">
                  <c:v>SGH </c:v>
                </c:pt>
                <c:pt idx="4">
                  <c:v>UW  </c:v>
                </c:pt>
                <c:pt idx="5">
                  <c:v>INNE </c:v>
                </c:pt>
                <c:pt idx="6">
                  <c:v>Nie studiujący </c:v>
                </c:pt>
              </c:strCache>
            </c:strRef>
          </c:cat>
          <c:val>
            <c:numRef>
              <c:f>Arkusz2!$F$28:$F$34</c:f>
              <c:numCache>
                <c:formatCode>0.0%</c:formatCode>
                <c:ptCount val="7"/>
                <c:pt idx="0">
                  <c:v>9.4000000000000028E-2</c:v>
                </c:pt>
                <c:pt idx="1">
                  <c:v>6.1000000000000013E-2</c:v>
                </c:pt>
                <c:pt idx="2">
                  <c:v>5.6000000000000001E-2</c:v>
                </c:pt>
                <c:pt idx="3">
                  <c:v>1.4E-2</c:v>
                </c:pt>
                <c:pt idx="4">
                  <c:v>4.8000000000000001E-2</c:v>
                </c:pt>
                <c:pt idx="5">
                  <c:v>0.14700000000000008</c:v>
                </c:pt>
                <c:pt idx="6">
                  <c:v>0.58000000000000007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5E6E-41B0-B927-B416EBC6E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1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0.7387</cdr:x>
      <cdr:y>0.22049</cdr:y>
    </cdr:from>
    <cdr:to>
      <cdr:x>0.8457</cdr:x>
      <cdr:y>0.2961</cdr:y>
    </cdr:to>
    <cdr:sp macro="" textlink="">
      <cdr:nvSpPr>
        <cdr:cNvPr id="3" name="Łącznik prosty ze strzałką 2"/>
        <cdr:cNvSpPr/>
      </cdr:nvSpPr>
      <cdr:spPr>
        <a:xfrm xmlns:a="http://schemas.openxmlformats.org/drawingml/2006/main" flipH="1">
          <a:off x="6462464" y="1259874"/>
          <a:ext cx="936104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>
            <a:ln>
              <a:solidFill>
                <a:srgbClr val="FFC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0.67285</cdr:x>
      <cdr:y>0.11967</cdr:y>
    </cdr:from>
    <cdr:to>
      <cdr:x>0.72224</cdr:x>
      <cdr:y>0.18268</cdr:y>
    </cdr:to>
    <cdr:sp macro="" textlink="">
      <cdr:nvSpPr>
        <cdr:cNvPr id="5" name="Łącznik prosty ze strzałką 4"/>
        <cdr:cNvSpPr/>
      </cdr:nvSpPr>
      <cdr:spPr>
        <a:xfrm xmlns:a="http://schemas.openxmlformats.org/drawingml/2006/main" flipH="1">
          <a:off x="5886400" y="683810"/>
          <a:ext cx="432048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0.75725</cdr:x>
      <cdr:y>0.40326</cdr:y>
    </cdr:from>
    <cdr:to>
      <cdr:x>0.91363</cdr:x>
      <cdr:y>0.40326</cdr:y>
    </cdr:to>
    <cdr:sp macro="" textlink="">
      <cdr:nvSpPr>
        <cdr:cNvPr id="9" name="Łącznik prosty ze strzałką 8"/>
        <cdr:cNvSpPr/>
      </cdr:nvSpPr>
      <cdr:spPr>
        <a:xfrm xmlns:a="http://schemas.openxmlformats.org/drawingml/2006/main" flipH="1">
          <a:off x="6624736" y="2304256"/>
          <a:ext cx="136815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>
            <a:ln>
              <a:solidFill>
                <a:schemeClr val="accent3"/>
              </a:solidFill>
            </a:ln>
          </a:endParaRPr>
        </a:p>
      </cdr:txBody>
    </cdr:sp>
  </cdr:relSizeAnchor>
  <cdr:relSizeAnchor xmlns:cdr="http://schemas.openxmlformats.org/drawingml/2006/chartDrawing">
    <cdr:from>
      <cdr:x>0.77371</cdr:x>
      <cdr:y>0.50407</cdr:y>
    </cdr:from>
    <cdr:to>
      <cdr:x>0.80663</cdr:x>
      <cdr:y>0.50407</cdr:y>
    </cdr:to>
    <cdr:sp macro="" textlink="">
      <cdr:nvSpPr>
        <cdr:cNvPr id="15" name="Łącznik prosty ze strzałką 14"/>
        <cdr:cNvSpPr/>
      </cdr:nvSpPr>
      <cdr:spPr>
        <a:xfrm xmlns:a="http://schemas.openxmlformats.org/drawingml/2006/main" flipH="1">
          <a:off x="6768752" y="2880320"/>
          <a:ext cx="28803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>
            <a:ln>
              <a:solidFill>
                <a:schemeClr val="accent5">
                  <a:lumMod val="75000"/>
                </a:schemeClr>
              </a:solidFill>
            </a:ln>
          </a:endParaRPr>
        </a:p>
      </cdr:txBody>
    </cdr:sp>
  </cdr:relSizeAnchor>
  <cdr:relSizeAnchor xmlns:cdr="http://schemas.openxmlformats.org/drawingml/2006/chartDrawing">
    <cdr:from>
      <cdr:x>0.75725</cdr:x>
      <cdr:y>0.60489</cdr:y>
    </cdr:from>
    <cdr:to>
      <cdr:x>0.85602</cdr:x>
      <cdr:y>0.6679</cdr:y>
    </cdr:to>
    <cdr:sp macro="" textlink="">
      <cdr:nvSpPr>
        <cdr:cNvPr id="17" name="Łącznik prosty ze strzałką 16"/>
        <cdr:cNvSpPr/>
      </cdr:nvSpPr>
      <cdr:spPr>
        <a:xfrm xmlns:a="http://schemas.openxmlformats.org/drawingml/2006/main" flipH="1" flipV="1">
          <a:off x="6624736" y="3456384"/>
          <a:ext cx="864096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0.70786</cdr:x>
      <cdr:y>0.75611</cdr:y>
    </cdr:from>
    <cdr:to>
      <cdr:x>0.73255</cdr:x>
      <cdr:y>0.80652</cdr:y>
    </cdr:to>
    <cdr:sp macro="" textlink="">
      <cdr:nvSpPr>
        <cdr:cNvPr id="19" name="Łącznik prosty ze strzałką 18"/>
        <cdr:cNvSpPr/>
      </cdr:nvSpPr>
      <cdr:spPr>
        <a:xfrm xmlns:a="http://schemas.openxmlformats.org/drawingml/2006/main" flipH="1" flipV="1">
          <a:off x="6192688" y="4320480"/>
          <a:ext cx="216024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E7BD4-0E55-40FD-98B3-70A9F13C67D3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FE33-8DA9-43D5-81BA-EC86F88CEC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585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A8991-B023-4C7E-8E35-3AE435ECB556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598" y="4776789"/>
            <a:ext cx="5335893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6CD37-82EA-4E1E-9004-4897180E12C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583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2018-04-06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4"/>
          <p:cNvSpPr txBox="1">
            <a:spLocks/>
          </p:cNvSpPr>
          <p:nvPr/>
        </p:nvSpPr>
        <p:spPr>
          <a:xfrm>
            <a:off x="0" y="6356212"/>
            <a:ext cx="9144000" cy="572127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ea typeface="Arial Unicode MS" pitchFamily="34" charset="-128"/>
                <a:cs typeface="Calibri" pitchFamily="34" charset="0"/>
              </a:rPr>
              <a:t>Biuro Edukacji  Urzędu m.st. Warszawy | luty  2018 r.</a:t>
            </a:r>
            <a:endParaRPr lang="pl-PL" altLang="pl-PL" sz="1800" dirty="0" smtClean="0">
              <a:solidFill>
                <a:schemeClr val="bg1"/>
              </a:solidFill>
              <a:ea typeface="Arial Unicode MS" pitchFamily="34" charset="-128"/>
              <a:cs typeface="Calibri" pitchFamily="34" charset="0"/>
            </a:endParaRPr>
          </a:p>
        </p:txBody>
      </p:sp>
      <p:sp>
        <p:nvSpPr>
          <p:cNvPr id="3" name="Zwój poziomy 2"/>
          <p:cNvSpPr/>
          <p:nvPr/>
        </p:nvSpPr>
        <p:spPr>
          <a:xfrm>
            <a:off x="755576" y="1268760"/>
            <a:ext cx="7416824" cy="3456384"/>
          </a:xfrm>
          <a:prstGeom prst="horizontalScroll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chemeClr val="bg1"/>
                </a:solidFill>
              </a:rPr>
              <a:t>Czy absolwenci techników powinni iść na studia?</a:t>
            </a:r>
            <a:r>
              <a:rPr lang="pl-PL" sz="32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395536" y="1196753"/>
          <a:ext cx="828092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rostokąt 3"/>
          <p:cNvSpPr/>
          <p:nvPr/>
        </p:nvSpPr>
        <p:spPr>
          <a:xfrm>
            <a:off x="683568" y="26064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dirty="0" smtClean="0">
                <a:solidFill>
                  <a:srgbClr val="0000CC"/>
                </a:solidFill>
              </a:rPr>
              <a:t>Średni wynik egzaminu maturalnego na poziomie podstawowym                          w technikum</a:t>
            </a:r>
            <a:endParaRPr lang="pl-PL" sz="2000" b="1" dirty="0" smtClean="0">
              <a:solidFill>
                <a:srgbClr val="FF0000"/>
              </a:solidFill>
            </a:endParaRPr>
          </a:p>
        </p:txBody>
      </p:sp>
      <p:sp>
        <p:nvSpPr>
          <p:cNvPr id="5" name="Podtytuł 4"/>
          <p:cNvSpPr txBox="1">
            <a:spLocks/>
          </p:cNvSpPr>
          <p:nvPr/>
        </p:nvSpPr>
        <p:spPr>
          <a:xfrm>
            <a:off x="0" y="6356212"/>
            <a:ext cx="9144000" cy="572127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ea typeface="Arial Unicode MS" pitchFamily="34" charset="-128"/>
                <a:cs typeface="Calibri" pitchFamily="34" charset="0"/>
              </a:rPr>
              <a:t>Biuro Edukacji  Urzędu m.st. Warszawy | luty  2018 r.</a:t>
            </a:r>
            <a:endParaRPr lang="pl-PL" altLang="pl-PL" sz="1800" dirty="0" smtClean="0">
              <a:solidFill>
                <a:schemeClr val="bg1"/>
              </a:solidFill>
              <a:ea typeface="Arial Unicode MS" pitchFamily="34" charset="-128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040936240"/>
              </p:ext>
            </p:extLst>
          </p:nvPr>
        </p:nvGraphicFramePr>
        <p:xfrm>
          <a:off x="539552" y="896526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rostokąt 2"/>
          <p:cNvSpPr/>
          <p:nvPr/>
        </p:nvSpPr>
        <p:spPr>
          <a:xfrm>
            <a:off x="1043608" y="188640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dirty="0" smtClean="0">
                <a:solidFill>
                  <a:srgbClr val="0000CC"/>
                </a:solidFill>
              </a:rPr>
              <a:t>Średni wynik egzaminu maturalnego na poziomie rozszerzonym                                w technikum</a:t>
            </a:r>
            <a:endParaRPr lang="pl-PL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Podtytuł 4"/>
          <p:cNvSpPr txBox="1">
            <a:spLocks/>
          </p:cNvSpPr>
          <p:nvPr/>
        </p:nvSpPr>
        <p:spPr>
          <a:xfrm>
            <a:off x="0" y="6356212"/>
            <a:ext cx="9144000" cy="572127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ea typeface="Arial Unicode MS" pitchFamily="34" charset="-128"/>
                <a:cs typeface="Calibri" pitchFamily="34" charset="0"/>
              </a:rPr>
              <a:t>Biuro Edukacji  Urzędu m.st. Warszawy | luty  2018 r.</a:t>
            </a:r>
            <a:endParaRPr lang="pl-PL" altLang="pl-PL" sz="1800" dirty="0" smtClean="0">
              <a:solidFill>
                <a:schemeClr val="bg1"/>
              </a:solidFill>
              <a:ea typeface="Arial Unicode MS" pitchFamily="34" charset="-128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77715" y="548680"/>
            <a:ext cx="79158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CC"/>
                </a:solidFill>
              </a:rPr>
              <a:t>Przedmioty najczęściej wybierane na maturze na </a:t>
            </a:r>
            <a:r>
              <a:rPr lang="pl-PL" sz="2000" b="1" dirty="0">
                <a:solidFill>
                  <a:srgbClr val="0000CC"/>
                </a:solidFill>
              </a:rPr>
              <a:t>poziomie rozszerzonym </a:t>
            </a:r>
            <a:endParaRPr lang="pl-PL" sz="2000" b="1" dirty="0" smtClean="0">
              <a:solidFill>
                <a:srgbClr val="0000CC"/>
              </a:solidFill>
            </a:endParaRPr>
          </a:p>
          <a:p>
            <a:pPr algn="ctr"/>
            <a:r>
              <a:rPr lang="pl-PL" sz="2000" b="1" dirty="0" smtClean="0">
                <a:solidFill>
                  <a:srgbClr val="0000CC"/>
                </a:solidFill>
              </a:rPr>
              <a:t> </a:t>
            </a:r>
            <a:endParaRPr lang="pl-PL" sz="2000" b="1" dirty="0">
              <a:solidFill>
                <a:srgbClr val="0000CC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064995"/>
              </p:ext>
            </p:extLst>
          </p:nvPr>
        </p:nvGraphicFramePr>
        <p:xfrm>
          <a:off x="827584" y="1256566"/>
          <a:ext cx="7416826" cy="399608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76266">
                  <a:extLst>
                    <a:ext uri="{9D8B030D-6E8A-4147-A177-3AD203B41FA5}">
                      <a16:colId xmlns:a16="http://schemas.microsoft.com/office/drawing/2014/main" xmlns="" val="291851285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1941856183"/>
                    </a:ext>
                  </a:extLst>
                </a:gridCol>
                <a:gridCol w="2160239">
                  <a:extLst>
                    <a:ext uri="{9D8B030D-6E8A-4147-A177-3AD203B41FA5}">
                      <a16:colId xmlns:a16="http://schemas.microsoft.com/office/drawing/2014/main" xmlns="" val="2635476734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xmlns="" val="3570702537"/>
                    </a:ext>
                  </a:extLst>
                </a:gridCol>
              </a:tblGrid>
              <a:tr h="755728"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effectLst/>
                        </a:rPr>
                        <a:t>Technikum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 smtClean="0">
                          <a:effectLst/>
                        </a:rPr>
                        <a:t>% uczniów wybierających przedmiot 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 smtClean="0">
                          <a:effectLst/>
                        </a:rPr>
                        <a:t>Liceum</a:t>
                      </a:r>
                      <a:r>
                        <a:rPr lang="pl-PL" sz="2000" u="none" strike="noStrike" baseline="0" dirty="0" smtClean="0">
                          <a:effectLst/>
                        </a:rPr>
                        <a:t> ogólnokształcące</a:t>
                      </a:r>
                      <a:r>
                        <a:rPr lang="pl-PL" sz="2000" u="none" strike="noStrike" dirty="0" smtClean="0">
                          <a:effectLst/>
                        </a:rPr>
                        <a:t> </a:t>
                      </a:r>
                      <a:r>
                        <a:rPr lang="pl-PL" sz="2000" u="none" strike="noStrike" dirty="0">
                          <a:effectLst/>
                        </a:rPr>
                        <a:t> 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 smtClean="0">
                          <a:effectLst/>
                        </a:rPr>
                        <a:t>% uczniów wybierających przedmiot 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7957977"/>
                  </a:ext>
                </a:extLst>
              </a:tr>
              <a:tr h="793513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</a:rPr>
                        <a:t>Język </a:t>
                      </a:r>
                      <a:r>
                        <a:rPr lang="pl-PL" sz="1800" b="1" u="none" strike="noStrike" dirty="0">
                          <a:effectLst/>
                        </a:rPr>
                        <a:t>obcy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37%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</a:rPr>
                        <a:t>Język </a:t>
                      </a:r>
                      <a:r>
                        <a:rPr lang="pl-PL" sz="1800" b="1" u="none" strike="noStrike" dirty="0">
                          <a:effectLst/>
                        </a:rPr>
                        <a:t>obcy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33%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7326396"/>
                  </a:ext>
                </a:extLst>
              </a:tr>
              <a:tr h="75572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</a:rPr>
                        <a:t>Matematyka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18%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</a:rPr>
                        <a:t>Matematyka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15%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9124778"/>
                  </a:ext>
                </a:extLst>
              </a:tr>
              <a:tr h="858634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</a:rPr>
                        <a:t>Geografia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17%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</a:rPr>
                        <a:t>Język </a:t>
                      </a:r>
                      <a:r>
                        <a:rPr lang="pl-PL" sz="1800" b="1" u="none" strike="noStrike" dirty="0">
                          <a:effectLst/>
                        </a:rPr>
                        <a:t>polski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11%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3896906"/>
                  </a:ext>
                </a:extLst>
              </a:tr>
              <a:tr h="75572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</a:rPr>
                        <a:t>Fizyka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8%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</a:rPr>
                        <a:t>Geografia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9%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8321718"/>
                  </a:ext>
                </a:extLst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 flipH="1">
            <a:off x="682941" y="5637374"/>
            <a:ext cx="4130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Technikum – 1,6</a:t>
            </a:r>
          </a:p>
          <a:p>
            <a:r>
              <a:rPr lang="pl-PL" dirty="0" smtClean="0"/>
              <a:t>Liceum ogólnokształcące – 2,5</a:t>
            </a:r>
            <a:endParaRPr lang="pl-PL" dirty="0"/>
          </a:p>
        </p:txBody>
      </p:sp>
      <p:sp>
        <p:nvSpPr>
          <p:cNvPr id="5" name="Podtytuł 4"/>
          <p:cNvSpPr txBox="1">
            <a:spLocks/>
          </p:cNvSpPr>
          <p:nvPr/>
        </p:nvSpPr>
        <p:spPr>
          <a:xfrm>
            <a:off x="0" y="6356212"/>
            <a:ext cx="9144000" cy="572127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ea typeface="Arial Unicode MS" pitchFamily="34" charset="-128"/>
                <a:cs typeface="Calibri" pitchFamily="34" charset="0"/>
              </a:rPr>
              <a:t>Biuro Edukacji  Urzędu m.st. Warszawy | luty  2018 r.</a:t>
            </a:r>
            <a:endParaRPr lang="pl-PL" altLang="pl-PL" sz="1800" dirty="0" smtClean="0">
              <a:solidFill>
                <a:schemeClr val="bg1"/>
              </a:solidFill>
              <a:ea typeface="Arial Unicode MS" pitchFamily="34" charset="-128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43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381463"/>
              </p:ext>
            </p:extLst>
          </p:nvPr>
        </p:nvGraphicFramePr>
        <p:xfrm>
          <a:off x="-31998" y="337279"/>
          <a:ext cx="9144000" cy="56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rostokąt 2"/>
          <p:cNvSpPr/>
          <p:nvPr/>
        </p:nvSpPr>
        <p:spPr>
          <a:xfrm>
            <a:off x="827584" y="118373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0000CC"/>
                </a:solidFill>
              </a:rPr>
              <a:t>Uczniowie technikum podejmujący studia w roku szkolnym 2017/2018</a:t>
            </a:r>
          </a:p>
        </p:txBody>
      </p:sp>
      <p:sp>
        <p:nvSpPr>
          <p:cNvPr id="4" name="pole tekstowe 3"/>
          <p:cNvSpPr txBox="1"/>
          <p:nvPr/>
        </p:nvSpPr>
        <p:spPr>
          <a:xfrm flipH="1">
            <a:off x="0" y="566124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Liczba uczniów kończących technikum  - 3000 </a:t>
            </a:r>
          </a:p>
          <a:p>
            <a:r>
              <a:rPr lang="pl-PL" dirty="0" smtClean="0"/>
              <a:t>Liczba uczniów podejmujących studia - 800</a:t>
            </a:r>
            <a:endParaRPr lang="pl-PL" dirty="0"/>
          </a:p>
        </p:txBody>
      </p:sp>
      <p:sp>
        <p:nvSpPr>
          <p:cNvPr id="5" name="Podtytuł 4"/>
          <p:cNvSpPr txBox="1">
            <a:spLocks/>
          </p:cNvSpPr>
          <p:nvPr/>
        </p:nvSpPr>
        <p:spPr>
          <a:xfrm>
            <a:off x="0" y="6347420"/>
            <a:ext cx="9144000" cy="572127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ea typeface="Arial Unicode MS" pitchFamily="34" charset="-128"/>
                <a:cs typeface="Calibri" pitchFamily="34" charset="0"/>
              </a:rPr>
              <a:t>Biuro Edukacji  Urzędu m.st. Warszawy | luty  2018 r.</a:t>
            </a:r>
            <a:endParaRPr lang="pl-PL" altLang="pl-PL" sz="1800" dirty="0" smtClean="0">
              <a:solidFill>
                <a:schemeClr val="bg1"/>
              </a:solidFill>
              <a:ea typeface="Arial Unicode MS" pitchFamily="34" charset="-128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76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4"/>
          <p:cNvSpPr txBox="1">
            <a:spLocks/>
          </p:cNvSpPr>
          <p:nvPr/>
        </p:nvSpPr>
        <p:spPr>
          <a:xfrm>
            <a:off x="0" y="6403104"/>
            <a:ext cx="9144000" cy="572127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ea typeface="Arial Unicode MS" pitchFamily="34" charset="-128"/>
                <a:cs typeface="Calibri" pitchFamily="34" charset="0"/>
              </a:rPr>
              <a:t>Biuro Edukacji  Urzędu m.st. Warszawy | luty  2018 r.</a:t>
            </a:r>
            <a:endParaRPr lang="pl-PL" altLang="pl-PL" sz="1800" dirty="0" smtClean="0">
              <a:solidFill>
                <a:schemeClr val="bg1"/>
              </a:solidFill>
              <a:ea typeface="Arial Unicode MS" pitchFamily="34" charset="-128"/>
              <a:cs typeface="Calibri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755576" y="188640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00CC"/>
                </a:solidFill>
              </a:rPr>
              <a:t>Liczba uczniów planujących podjąć studia w roku szkolnym 2018/2019</a:t>
            </a:r>
            <a:endParaRPr lang="pl-PL" sz="2000" b="1" dirty="0">
              <a:solidFill>
                <a:srgbClr val="0000CC"/>
              </a:solidFill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636378"/>
              </p:ext>
            </p:extLst>
          </p:nvPr>
        </p:nvGraphicFramePr>
        <p:xfrm>
          <a:off x="179512" y="692696"/>
          <a:ext cx="8748464" cy="5714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rostokąt 7"/>
          <p:cNvSpPr/>
          <p:nvPr/>
        </p:nvSpPr>
        <p:spPr>
          <a:xfrm>
            <a:off x="0" y="5949280"/>
            <a:ext cx="5881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Liczba </a:t>
            </a:r>
            <a:r>
              <a:rPr lang="pl-PL" dirty="0" smtClean="0"/>
              <a:t>uczniów technikum planująca rozpocząć studia  </a:t>
            </a:r>
            <a:r>
              <a:rPr lang="pl-PL" dirty="0"/>
              <a:t>- </a:t>
            </a:r>
            <a:r>
              <a:rPr lang="pl-PL" dirty="0" smtClean="0"/>
              <a:t>1270 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 flipH="1">
            <a:off x="0" y="566124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Liczba uczniów kończących technikum  - 3000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6088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 txBox="1">
            <a:spLocks/>
          </p:cNvSpPr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pl-PL" altLang="pl-PL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Calibri" pitchFamily="34" charset="0"/>
              </a:rPr>
              <a:t>	</a:t>
            </a:r>
            <a:r>
              <a:rPr lang="pl-PL" altLang="pl-PL" b="1" dirty="0" smtClean="0">
                <a:solidFill>
                  <a:schemeClr val="bg1"/>
                </a:solidFill>
                <a:ea typeface="Arial Unicode MS" pitchFamily="34" charset="-128"/>
                <a:cs typeface="Calibri" pitchFamily="34" charset="0"/>
              </a:rPr>
              <a:t>Biuro Edukacji  Urzędu m.st. Warszawy | luty  2018 </a:t>
            </a:r>
            <a:r>
              <a:rPr kumimoji="0" lang="pl-PL" altLang="pl-PL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Calibri" pitchFamily="34" charset="0"/>
              </a:rPr>
              <a:t>r.</a:t>
            </a:r>
            <a:endParaRPr kumimoji="0" lang="pl-PL" altLang="pl-PL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Calibri" pitchFamily="34" charset="0"/>
            </a:endParaRPr>
          </a:p>
        </p:txBody>
      </p:sp>
      <p:sp>
        <p:nvSpPr>
          <p:cNvPr id="2" name="Zwój poziomy 1"/>
          <p:cNvSpPr>
            <a:spLocks noChangeArrowheads="1"/>
          </p:cNvSpPr>
          <p:nvPr/>
        </p:nvSpPr>
        <p:spPr bwMode="auto">
          <a:xfrm>
            <a:off x="1295636" y="692696"/>
            <a:ext cx="6552728" cy="4608512"/>
          </a:xfrm>
          <a:prstGeom prst="horizontalScroll">
            <a:avLst>
              <a:gd name="adj" fmla="val 12500"/>
            </a:avLst>
          </a:prstGeom>
          <a:solidFill>
            <a:srgbClr val="0070C0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pl-PL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alibri" pitchFamily="34" charset="0"/>
              </a:rPr>
              <a:t>Dziękuję za uwagę</a:t>
            </a:r>
          </a:p>
          <a:p>
            <a:pPr algn="ctr"/>
            <a:endParaRPr lang="pl-PL" sz="32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alibri" pitchFamily="34" charset="0"/>
              </a:rPr>
              <a:t>Biuro Edukacji</a:t>
            </a:r>
          </a:p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alibri" pitchFamily="34" charset="0"/>
              </a:rPr>
              <a:t> Urzędu m.st. Warszawy 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475" y="5104015"/>
            <a:ext cx="1317525" cy="93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701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2582</TotalTime>
  <Words>199</Words>
  <Application>Microsoft Office PowerPoint</Application>
  <PresentationFormat>Pokaz na ekranie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 Unicode MS</vt:lpstr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</dc:creator>
  <cp:lastModifiedBy>Jan Kowalski</cp:lastModifiedBy>
  <cp:revision>85</cp:revision>
  <cp:lastPrinted>2018-02-23T07:38:12Z</cp:lastPrinted>
  <dcterms:created xsi:type="dcterms:W3CDTF">2018-01-01T18:34:47Z</dcterms:created>
  <dcterms:modified xsi:type="dcterms:W3CDTF">2018-04-06T07:31:47Z</dcterms:modified>
</cp:coreProperties>
</file>